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Lst>
  <p:sldSz cy="10058400" cx="7772400"/>
  <p:notesSz cx="6858000" cy="9144000"/>
  <p:embeddedFontLst>
    <p:embeddedFont>
      <p:font typeface="Google Sans SemiBold"/>
      <p:regular r:id="rId9"/>
      <p:bold r:id="rId10"/>
      <p:italic r:id="rId11"/>
      <p:boldItalic r:id="rId12"/>
    </p:embeddedFont>
    <p:embeddedFont>
      <p:font typeface="Roboto"/>
      <p:regular r:id="rId13"/>
      <p:bold r:id="rId14"/>
      <p:italic r:id="rId15"/>
      <p:boldItalic r:id="rId16"/>
    </p:embeddedFont>
    <p:embeddedFont>
      <p:font typeface="PT Sans Narrow"/>
      <p:regular r:id="rId17"/>
      <p:bold r:id="rId18"/>
    </p:embeddedFont>
    <p:embeddedFont>
      <p:font typeface="Lato"/>
      <p:regular r:id="rId19"/>
      <p:bold r:id="rId20"/>
      <p:italic r:id="rId21"/>
      <p:boldItalic r:id="rId22"/>
    </p:embeddedFont>
    <p:embeddedFont>
      <p:font typeface="Google Sans"/>
      <p:regular r:id="rId23"/>
      <p:bold r:id="rId24"/>
      <p:italic r:id="rId25"/>
      <p:boldItalic r:id="rId26"/>
    </p:embeddedFont>
    <p:embeddedFont>
      <p:font typeface="Work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regular.fntdata"/><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WorkSans-bold.fntdata"/><Relationship Id="rId27" Type="http://schemas.openxmlformats.org/officeDocument/2006/relationships/font" Target="fonts/Work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WorkSans-boldItalic.fntdata"/><Relationship Id="rId11" Type="http://schemas.openxmlformats.org/officeDocument/2006/relationships/font" Target="fonts/GoogleSansSemiBold-italic.fntdata"/><Relationship Id="rId10" Type="http://schemas.openxmlformats.org/officeDocument/2006/relationships/font" Target="fonts/GoogleSansSemiBold-bold.fntdata"/><Relationship Id="rId13" Type="http://schemas.openxmlformats.org/officeDocument/2006/relationships/font" Target="fonts/Roboto-regular.fntdata"/><Relationship Id="rId12" Type="http://schemas.openxmlformats.org/officeDocument/2006/relationships/font" Target="fonts/GoogleSansSemiBold-boldItalic.fntdata"/><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19" Type="http://schemas.openxmlformats.org/officeDocument/2006/relationships/font" Target="fonts/Lato-regular.fntdata"/><Relationship Id="rId18" Type="http://schemas.openxmlformats.org/officeDocument/2006/relationships/font" Target="fonts/PTSansNarrow-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51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Exploratory Data Analysis of New York City TLC Data</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4765500" y="6532475"/>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pic>
        <p:nvPicPr>
          <p:cNvPr id="421" name="Google Shape;421;p17"/>
          <p:cNvPicPr preferRelativeResize="0"/>
          <p:nvPr>
            <p:ph idx="2" type="pic"/>
          </p:nvPr>
        </p:nvPicPr>
        <p:blipFill rotWithShape="1">
          <a:blip r:embed="rId3">
            <a:alphaModFix/>
          </a:blip>
          <a:srcRect b="0" l="6113" r="18596" t="0"/>
          <a:stretch/>
        </p:blipFill>
        <p:spPr>
          <a:xfrm>
            <a:off x="3828050" y="4932625"/>
            <a:ext cx="3832151" cy="2135350"/>
          </a:xfrm>
          <a:prstGeom prst="rect">
            <a:avLst/>
          </a:prstGeom>
        </p:spPr>
      </p:pic>
      <p:grpSp>
        <p:nvGrpSpPr>
          <p:cNvPr id="422" name="Google Shape;422;p17"/>
          <p:cNvGrpSpPr/>
          <p:nvPr/>
        </p:nvGrpSpPr>
        <p:grpSpPr>
          <a:xfrm>
            <a:off x="188700" y="665125"/>
            <a:ext cx="5190000" cy="771300"/>
            <a:chOff x="188700" y="665125"/>
            <a:chExt cx="5190000" cy="771300"/>
          </a:xfrm>
        </p:grpSpPr>
        <p:sp>
          <p:nvSpPr>
            <p:cNvPr id="423" name="Google Shape;423;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Executive summary report</a:t>
              </a:r>
              <a:endParaRPr sz="1900">
                <a:solidFill>
                  <a:srgbClr val="000000"/>
                </a:solidFill>
                <a:latin typeface="Google Sans SemiBold"/>
                <a:ea typeface="Google Sans SemiBold"/>
                <a:cs typeface="Google Sans SemiBold"/>
                <a:sym typeface="Google Sans SemiBold"/>
              </a:endParaRPr>
            </a:p>
          </p:txBody>
        </p:sp>
        <p:sp>
          <p:nvSpPr>
            <p:cNvPr id="424" name="Google Shape;424;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Commission Prepared by Automatidata</a:t>
              </a:r>
              <a:endParaRPr>
                <a:solidFill>
                  <a:srgbClr val="000000"/>
                </a:solidFill>
                <a:latin typeface="Roboto"/>
                <a:ea typeface="Roboto"/>
                <a:cs typeface="Roboto"/>
                <a:sym typeface="Roboto"/>
              </a:endParaRPr>
            </a:p>
          </p:txBody>
        </p:sp>
      </p:grpSp>
      <p:sp>
        <p:nvSpPr>
          <p:cNvPr id="425" name="Google Shape;425;p17"/>
          <p:cNvSpPr txBox="1"/>
          <p:nvPr/>
        </p:nvSpPr>
        <p:spPr>
          <a:xfrm>
            <a:off x="2151650" y="1436425"/>
            <a:ext cx="5543700" cy="96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350"/>
              </a:spcAft>
              <a:buClr>
                <a:schemeClr val="dk1"/>
              </a:buClr>
              <a:buSzPts val="1100"/>
              <a:buFont typeface="Arial"/>
              <a:buNone/>
            </a:pPr>
            <a:r>
              <a:rPr lang="en" sz="1200">
                <a:solidFill>
                  <a:schemeClr val="dk1"/>
                </a:solidFill>
                <a:latin typeface="Google Sans"/>
                <a:ea typeface="Google Sans"/>
                <a:cs typeface="Google Sans"/>
                <a:sym typeface="Google Sans"/>
              </a:rPr>
              <a:t>The purpose of this project is to</a:t>
            </a:r>
            <a:r>
              <a:rPr b="1" lang="en" sz="1200">
                <a:solidFill>
                  <a:schemeClr val="dk1"/>
                </a:solidFill>
                <a:latin typeface="Google Sans"/>
                <a:ea typeface="Google Sans"/>
                <a:cs typeface="Google Sans"/>
                <a:sym typeface="Google Sans"/>
              </a:rPr>
              <a:t> predict </a:t>
            </a:r>
            <a:r>
              <a:rPr lang="en" sz="1200">
                <a:solidFill>
                  <a:schemeClr val="dk1"/>
                </a:solidFill>
                <a:latin typeface="Google Sans"/>
                <a:ea typeface="Google Sans"/>
                <a:cs typeface="Google Sans"/>
                <a:sym typeface="Google Sans"/>
              </a:rPr>
              <a:t>taxi cab fares before each ride. At this point, this project’s focus is to find </a:t>
            </a:r>
            <a:r>
              <a:rPr b="1" lang="en" sz="1200">
                <a:solidFill>
                  <a:schemeClr val="dk1"/>
                </a:solidFill>
                <a:latin typeface="Google Sans"/>
                <a:ea typeface="Google Sans"/>
                <a:cs typeface="Google Sans"/>
                <a:sym typeface="Google Sans"/>
              </a:rPr>
              <a:t>ways to generate</a:t>
            </a:r>
            <a:r>
              <a:rPr lang="en" sz="1200">
                <a:solidFill>
                  <a:schemeClr val="dk1"/>
                </a:solidFill>
                <a:latin typeface="Google Sans"/>
                <a:ea typeface="Google Sans"/>
                <a:cs typeface="Google Sans"/>
                <a:sym typeface="Google Sans"/>
              </a:rPr>
              <a:t> more revenue for New York City taxi cab drivers. This part of the project </a:t>
            </a:r>
            <a:r>
              <a:rPr b="1" lang="en" sz="1200">
                <a:solidFill>
                  <a:schemeClr val="dk1"/>
                </a:solidFill>
                <a:latin typeface="Google Sans"/>
                <a:ea typeface="Google Sans"/>
                <a:cs typeface="Google Sans"/>
                <a:sym typeface="Google Sans"/>
              </a:rPr>
              <a:t>examines the relationship</a:t>
            </a:r>
            <a:r>
              <a:rPr lang="en" sz="1200">
                <a:solidFill>
                  <a:schemeClr val="dk1"/>
                </a:solidFill>
                <a:latin typeface="Google Sans"/>
                <a:ea typeface="Google Sans"/>
                <a:cs typeface="Google Sans"/>
                <a:sym typeface="Google Sans"/>
              </a:rPr>
              <a:t> between total fare amount and payment type. </a:t>
            </a:r>
            <a:endParaRPr>
              <a:latin typeface="Google Sans"/>
              <a:ea typeface="Google Sans"/>
              <a:cs typeface="Google Sans"/>
              <a:sym typeface="Google Sans"/>
            </a:endParaRPr>
          </a:p>
        </p:txBody>
      </p:sp>
      <p:sp>
        <p:nvSpPr>
          <p:cNvPr id="426" name="Google Shape;426;p17"/>
          <p:cNvSpPr txBox="1"/>
          <p:nvPr/>
        </p:nvSpPr>
        <p:spPr>
          <a:xfrm>
            <a:off x="2151650" y="2400325"/>
            <a:ext cx="5543700" cy="11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Taxi cab drivers receive varying amount of tips. </a:t>
            </a:r>
            <a:r>
              <a:rPr lang="en" sz="1200">
                <a:solidFill>
                  <a:schemeClr val="dk1"/>
                </a:solidFill>
                <a:latin typeface="Google Sans"/>
                <a:ea typeface="Google Sans"/>
                <a:cs typeface="Google Sans"/>
                <a:sym typeface="Google Sans"/>
              </a:rPr>
              <a:t>While examining the relationship between total fare amount and payment type, this project seeks to discover </a:t>
            </a:r>
            <a:r>
              <a:rPr b="1" lang="en" sz="1200">
                <a:solidFill>
                  <a:schemeClr val="dk1"/>
                </a:solidFill>
                <a:latin typeface="Google Sans"/>
                <a:ea typeface="Google Sans"/>
                <a:cs typeface="Google Sans"/>
                <a:sym typeface="Google Sans"/>
              </a:rPr>
              <a:t>if</a:t>
            </a:r>
            <a:r>
              <a:rPr lang="en" sz="1200">
                <a:solidFill>
                  <a:schemeClr val="dk1"/>
                </a:solidFill>
                <a:latin typeface="Google Sans"/>
                <a:ea typeface="Google Sans"/>
                <a:cs typeface="Google Sans"/>
                <a:sym typeface="Google Sans"/>
              </a:rPr>
              <a:t> </a:t>
            </a:r>
            <a:r>
              <a:rPr lang="en" sz="1200">
                <a:solidFill>
                  <a:schemeClr val="accent2"/>
                </a:solidFill>
                <a:highlight>
                  <a:schemeClr val="lt1"/>
                </a:highlight>
                <a:latin typeface="Google Sans"/>
                <a:ea typeface="Google Sans"/>
                <a:cs typeface="Google Sans"/>
                <a:sym typeface="Google Sans"/>
              </a:rPr>
              <a:t>customers who pay in credit card tend to pay a larger total fare amount than customers who pay in cash. </a:t>
            </a:r>
            <a:endParaRPr sz="1200">
              <a:solidFill>
                <a:schemeClr val="accent2"/>
              </a:solidFill>
              <a:latin typeface="Google Sans"/>
              <a:ea typeface="Google Sans"/>
              <a:cs typeface="Google Sans"/>
              <a:sym typeface="Google Sans"/>
            </a:endParaRPr>
          </a:p>
          <a:p>
            <a:pPr indent="0" lvl="0" marL="0" rtl="0" algn="l">
              <a:spcBef>
                <a:spcPts val="0"/>
              </a:spcBef>
              <a:spcAft>
                <a:spcPts val="350"/>
              </a:spcAft>
              <a:buNone/>
            </a:pPr>
            <a:r>
              <a:t/>
            </a:r>
            <a:endParaRPr sz="1200">
              <a:solidFill>
                <a:schemeClr val="dk1"/>
              </a:solidFill>
              <a:latin typeface="Google Sans"/>
              <a:ea typeface="Google Sans"/>
              <a:cs typeface="Google Sans"/>
              <a:sym typeface="Google Sans"/>
            </a:endParaRPr>
          </a:p>
        </p:txBody>
      </p:sp>
      <p:sp>
        <p:nvSpPr>
          <p:cNvPr id="427" name="Google Shape;427;p17"/>
          <p:cNvSpPr txBox="1"/>
          <p:nvPr/>
        </p:nvSpPr>
        <p:spPr>
          <a:xfrm>
            <a:off x="2151650" y="3364225"/>
            <a:ext cx="5543700" cy="91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2"/>
                </a:solidFill>
                <a:latin typeface="Google Sans"/>
                <a:ea typeface="Google Sans"/>
                <a:cs typeface="Google Sans"/>
                <a:sym typeface="Google Sans"/>
              </a:rPr>
              <a:t>The Automatidata team ran an A/B test to analyze the relationship between credit card payment and total fare amount. </a:t>
            </a:r>
            <a:r>
              <a:rPr lang="en" sz="1200">
                <a:solidFill>
                  <a:schemeClr val="dk1"/>
                </a:solidFill>
                <a:latin typeface="Google Sans"/>
                <a:ea typeface="Google Sans"/>
                <a:cs typeface="Google Sans"/>
                <a:sym typeface="Google Sans"/>
              </a:rPr>
              <a:t>The key business </a:t>
            </a:r>
            <a:r>
              <a:rPr b="1" lang="en" sz="1200">
                <a:solidFill>
                  <a:schemeClr val="dk1"/>
                </a:solidFill>
                <a:latin typeface="Google Sans"/>
                <a:ea typeface="Google Sans"/>
                <a:cs typeface="Google Sans"/>
                <a:sym typeface="Google Sans"/>
              </a:rPr>
              <a:t>insight</a:t>
            </a:r>
            <a:r>
              <a:rPr lang="en" sz="1200">
                <a:solidFill>
                  <a:schemeClr val="dk1"/>
                </a:solidFill>
                <a:latin typeface="Google Sans"/>
                <a:ea typeface="Google Sans"/>
                <a:cs typeface="Google Sans"/>
                <a:sym typeface="Google Sans"/>
              </a:rPr>
              <a:t> is that encouraging customers to pay with credit cards will likely generate more revenue for taxi drivers. </a:t>
            </a:r>
            <a:endParaRPr>
              <a:latin typeface="Google Sans"/>
              <a:ea typeface="Google Sans"/>
              <a:cs typeface="Google Sans"/>
              <a:sym typeface="Google Sans"/>
            </a:endParaRPr>
          </a:p>
        </p:txBody>
      </p:sp>
      <p:sp>
        <p:nvSpPr>
          <p:cNvPr id="428" name="Google Shape;428;p17"/>
          <p:cNvSpPr txBox="1"/>
          <p:nvPr/>
        </p:nvSpPr>
        <p:spPr>
          <a:xfrm>
            <a:off x="351300" y="5029200"/>
            <a:ext cx="3534900" cy="243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200">
                <a:solidFill>
                  <a:schemeClr val="dk1"/>
                </a:solidFill>
                <a:latin typeface="Google Sans"/>
                <a:ea typeface="Google Sans"/>
                <a:cs typeface="Google Sans"/>
                <a:sym typeface="Google Sans"/>
              </a:rPr>
              <a:t>Steps conducted in the A/B test</a:t>
            </a:r>
            <a:endParaRPr b="1" sz="1200">
              <a:solidFill>
                <a:schemeClr val="dk1"/>
              </a:solidFill>
              <a:latin typeface="Google Sans"/>
              <a:ea typeface="Google Sans"/>
              <a:cs typeface="Google Sans"/>
              <a:sym typeface="Google Sans"/>
            </a:endParaRPr>
          </a:p>
          <a:p>
            <a:pPr indent="-298450" lvl="0" marL="457200" rtl="0" algn="l">
              <a:spcBef>
                <a:spcPts val="1000"/>
              </a:spcBef>
              <a:spcAft>
                <a:spcPts val="0"/>
              </a:spcAft>
              <a:buClr>
                <a:schemeClr val="dk1"/>
              </a:buClr>
              <a:buSzPts val="1100"/>
              <a:buFont typeface="Google Sans"/>
              <a:buAutoNum type="arabicPeriod"/>
            </a:pPr>
            <a:r>
              <a:rPr lang="en" sz="1100">
                <a:solidFill>
                  <a:schemeClr val="dk1"/>
                </a:solidFill>
                <a:highlight>
                  <a:schemeClr val="lt1"/>
                </a:highlight>
                <a:latin typeface="Google Sans"/>
                <a:ea typeface="Google Sans"/>
                <a:cs typeface="Google Sans"/>
                <a:sym typeface="Google Sans"/>
              </a:rPr>
              <a:t>Collected sample data from an experiment in which customers are</a:t>
            </a:r>
            <a:r>
              <a:rPr b="1" lang="en" sz="1100">
                <a:solidFill>
                  <a:schemeClr val="dk1"/>
                </a:solidFill>
                <a:highlight>
                  <a:schemeClr val="lt1"/>
                </a:highlight>
                <a:latin typeface="Google Sans"/>
                <a:ea typeface="Google Sans"/>
                <a:cs typeface="Google Sans"/>
                <a:sym typeface="Google Sans"/>
              </a:rPr>
              <a:t> randomly selected</a:t>
            </a:r>
            <a:r>
              <a:rPr lang="en" sz="1100">
                <a:solidFill>
                  <a:schemeClr val="dk1"/>
                </a:solidFill>
                <a:highlight>
                  <a:schemeClr val="lt1"/>
                </a:highlight>
                <a:latin typeface="Google Sans"/>
                <a:ea typeface="Google Sans"/>
                <a:cs typeface="Google Sans"/>
                <a:sym typeface="Google Sans"/>
              </a:rPr>
              <a:t> and divided into two groups:</a:t>
            </a:r>
            <a:endParaRPr sz="1100">
              <a:solidFill>
                <a:schemeClr val="dk1"/>
              </a:solidFill>
              <a:highlight>
                <a:schemeClr val="lt1"/>
              </a:highlight>
              <a:latin typeface="Google Sans"/>
              <a:ea typeface="Google Sans"/>
              <a:cs typeface="Google Sans"/>
              <a:sym typeface="Google Sans"/>
            </a:endParaRPr>
          </a:p>
          <a:p>
            <a:pPr indent="-298450" lvl="1" marL="914400" rtl="0" algn="l">
              <a:spcBef>
                <a:spcPts val="1000"/>
              </a:spcBef>
              <a:spcAft>
                <a:spcPts val="0"/>
              </a:spcAft>
              <a:buClr>
                <a:schemeClr val="dk1"/>
              </a:buClr>
              <a:buSzPts val="1100"/>
              <a:buFont typeface="Google Sans"/>
              <a:buAutoNum type="alphaLcPeriod"/>
            </a:pPr>
            <a:r>
              <a:rPr lang="en" sz="1100">
                <a:solidFill>
                  <a:schemeClr val="dk1"/>
                </a:solidFill>
                <a:highlight>
                  <a:schemeClr val="lt1"/>
                </a:highlight>
                <a:latin typeface="Google Sans"/>
                <a:ea typeface="Google Sans"/>
                <a:cs typeface="Google Sans"/>
                <a:sym typeface="Google Sans"/>
              </a:rPr>
              <a:t>Customers who are required to pay with credit card.</a:t>
            </a:r>
            <a:endParaRPr sz="1100">
              <a:solidFill>
                <a:schemeClr val="dk1"/>
              </a:solidFill>
              <a:highlight>
                <a:schemeClr val="lt1"/>
              </a:highlight>
              <a:latin typeface="Google Sans"/>
              <a:ea typeface="Google Sans"/>
              <a:cs typeface="Google Sans"/>
              <a:sym typeface="Google Sans"/>
            </a:endParaRPr>
          </a:p>
          <a:p>
            <a:pPr indent="-298450" lvl="1" marL="914400" rtl="0" algn="l">
              <a:spcBef>
                <a:spcPts val="1000"/>
              </a:spcBef>
              <a:spcAft>
                <a:spcPts val="1000"/>
              </a:spcAft>
              <a:buClr>
                <a:schemeClr val="dk1"/>
              </a:buClr>
              <a:buSzPts val="1100"/>
              <a:buFont typeface="Google Sans"/>
              <a:buAutoNum type="alphaLcPeriod"/>
            </a:pPr>
            <a:r>
              <a:rPr lang="en" sz="1100">
                <a:solidFill>
                  <a:schemeClr val="dk1"/>
                </a:solidFill>
                <a:highlight>
                  <a:schemeClr val="lt1"/>
                </a:highlight>
                <a:latin typeface="Google Sans"/>
                <a:ea typeface="Google Sans"/>
                <a:cs typeface="Google Sans"/>
                <a:sym typeface="Google Sans"/>
              </a:rPr>
              <a:t>Customers who are required to pay with cash. This enables us to draw causal conclusions about how payment method affects fare amount.</a:t>
            </a:r>
            <a:endParaRPr>
              <a:latin typeface="Google Sans"/>
              <a:ea typeface="Google Sans"/>
              <a:cs typeface="Google Sans"/>
              <a:sym typeface="Google Sans"/>
            </a:endParaRPr>
          </a:p>
        </p:txBody>
      </p:sp>
      <p:sp>
        <p:nvSpPr>
          <p:cNvPr id="429" name="Google Shape;429;p17"/>
          <p:cNvSpPr txBox="1"/>
          <p:nvPr/>
        </p:nvSpPr>
        <p:spPr>
          <a:xfrm>
            <a:off x="351300" y="6992850"/>
            <a:ext cx="7421100" cy="142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solidFill>
                <a:schemeClr val="dk1"/>
              </a:solidFill>
              <a:highlight>
                <a:schemeClr val="lt1"/>
              </a:highlight>
              <a:latin typeface="Google Sans"/>
              <a:ea typeface="Google Sans"/>
              <a:cs typeface="Google Sans"/>
              <a:sym typeface="Google Sans"/>
            </a:endParaRPr>
          </a:p>
          <a:p>
            <a:pPr indent="0" lvl="0" marL="0" rtl="0" algn="l">
              <a:spcBef>
                <a:spcPts val="1000"/>
              </a:spcBef>
              <a:spcAft>
                <a:spcPts val="0"/>
              </a:spcAft>
              <a:buNone/>
            </a:pPr>
            <a:r>
              <a:rPr lang="en" sz="1100">
                <a:solidFill>
                  <a:schemeClr val="dk1"/>
                </a:solidFill>
                <a:highlight>
                  <a:schemeClr val="lt1"/>
                </a:highlight>
                <a:latin typeface="Google Sans"/>
                <a:ea typeface="Google Sans"/>
                <a:cs typeface="Google Sans"/>
                <a:sym typeface="Google Sans"/>
              </a:rPr>
              <a:t>2.          Computed </a:t>
            </a:r>
            <a:r>
              <a:rPr b="1" lang="en" sz="1100">
                <a:solidFill>
                  <a:schemeClr val="dk1"/>
                </a:solidFill>
                <a:highlight>
                  <a:schemeClr val="lt1"/>
                </a:highlight>
                <a:latin typeface="Google Sans"/>
                <a:ea typeface="Google Sans"/>
                <a:cs typeface="Google Sans"/>
                <a:sym typeface="Google Sans"/>
              </a:rPr>
              <a:t>descriptive statistics</a:t>
            </a:r>
            <a:r>
              <a:rPr lang="en" sz="1100">
                <a:solidFill>
                  <a:schemeClr val="dk1"/>
                </a:solidFill>
                <a:highlight>
                  <a:schemeClr val="lt1"/>
                </a:highlight>
                <a:latin typeface="Google Sans"/>
                <a:ea typeface="Google Sans"/>
                <a:cs typeface="Google Sans"/>
                <a:sym typeface="Google Sans"/>
              </a:rPr>
              <a:t> to better understand the average total fare amount for each payment method available to the customer. </a:t>
            </a:r>
            <a:endParaRPr sz="1100">
              <a:solidFill>
                <a:schemeClr val="dk1"/>
              </a:solidFill>
              <a:highlight>
                <a:schemeClr val="lt1"/>
              </a:highlight>
              <a:latin typeface="Google Sans"/>
              <a:ea typeface="Google Sans"/>
              <a:cs typeface="Google Sans"/>
              <a:sym typeface="Google Sans"/>
            </a:endParaRPr>
          </a:p>
          <a:p>
            <a:pPr indent="0" lvl="0" marL="0" rtl="0" algn="l">
              <a:spcBef>
                <a:spcPts val="1000"/>
              </a:spcBef>
              <a:spcAft>
                <a:spcPts val="1000"/>
              </a:spcAft>
              <a:buNone/>
            </a:pPr>
            <a:r>
              <a:rPr lang="en" sz="1100">
                <a:solidFill>
                  <a:schemeClr val="dk1"/>
                </a:solidFill>
                <a:latin typeface="Google Sans"/>
                <a:ea typeface="Google Sans"/>
                <a:cs typeface="Google Sans"/>
                <a:sym typeface="Google Sans"/>
              </a:rPr>
              <a:t>3.          </a:t>
            </a:r>
            <a:r>
              <a:rPr lang="en" sz="1100">
                <a:solidFill>
                  <a:schemeClr val="dk1"/>
                </a:solidFill>
                <a:latin typeface="Google Sans"/>
                <a:ea typeface="Google Sans"/>
                <a:cs typeface="Google Sans"/>
                <a:sym typeface="Google Sans"/>
              </a:rPr>
              <a:t>Conducted a </a:t>
            </a:r>
            <a:r>
              <a:rPr b="1" lang="en" sz="1100">
                <a:solidFill>
                  <a:schemeClr val="dk1"/>
                </a:solidFill>
                <a:latin typeface="Google Sans"/>
                <a:ea typeface="Google Sans"/>
                <a:cs typeface="Google Sans"/>
                <a:sym typeface="Google Sans"/>
              </a:rPr>
              <a:t>two-sample t-test</a:t>
            </a:r>
            <a:r>
              <a:rPr lang="en" sz="1100">
                <a:solidFill>
                  <a:schemeClr val="dk1"/>
                </a:solidFill>
                <a:latin typeface="Google Sans"/>
                <a:ea typeface="Google Sans"/>
                <a:cs typeface="Google Sans"/>
                <a:sym typeface="Google Sans"/>
              </a:rPr>
              <a:t> to determine if there is a statistically significant difference in average total fare between customers who use credit cards and customers who use cash. </a:t>
            </a:r>
            <a:endParaRPr sz="1100">
              <a:solidFill>
                <a:schemeClr val="dk1"/>
              </a:solidFill>
              <a:latin typeface="Google Sans"/>
              <a:ea typeface="Google Sans"/>
              <a:cs typeface="Google Sans"/>
              <a:sym typeface="Google Sans"/>
            </a:endParaRPr>
          </a:p>
        </p:txBody>
      </p:sp>
      <p:sp>
        <p:nvSpPr>
          <p:cNvPr id="430" name="Google Shape;430;p17"/>
          <p:cNvSpPr txBox="1"/>
          <p:nvPr/>
        </p:nvSpPr>
        <p:spPr>
          <a:xfrm>
            <a:off x="351300" y="8516925"/>
            <a:ext cx="7421100" cy="119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Automatidata data team </a:t>
            </a:r>
            <a:r>
              <a:rPr b="1" lang="en" sz="1100">
                <a:solidFill>
                  <a:schemeClr val="dk1"/>
                </a:solidFill>
                <a:latin typeface="Google Sans"/>
                <a:ea typeface="Google Sans"/>
                <a:cs typeface="Google Sans"/>
                <a:sym typeface="Google Sans"/>
              </a:rPr>
              <a:t>recommends</a:t>
            </a:r>
            <a:r>
              <a:rPr lang="en" sz="1100">
                <a:solidFill>
                  <a:schemeClr val="dk1"/>
                </a:solidFill>
                <a:latin typeface="Google Sans"/>
                <a:ea typeface="Google Sans"/>
                <a:cs typeface="Google Sans"/>
                <a:sym typeface="Google Sans"/>
              </a:rPr>
              <a:t>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Even better, a 1% cashback can be implemented to motivate them to keep paying with credit card for future ride purchases.</a:t>
            </a:r>
            <a:endParaRPr sz="11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